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51" r:id="rId5"/>
    <p:sldId id="370" r:id="rId6"/>
    <p:sldId id="375" r:id="rId7"/>
    <p:sldId id="371" r:id="rId8"/>
    <p:sldId id="372" r:id="rId9"/>
    <p:sldId id="373" r:id="rId10"/>
    <p:sldId id="374" r:id="rId11"/>
    <p:sldId id="376" r:id="rId12"/>
    <p:sldId id="386" r:id="rId13"/>
    <p:sldId id="394" r:id="rId14"/>
    <p:sldId id="397" r:id="rId15"/>
    <p:sldId id="377" r:id="rId16"/>
    <p:sldId id="381" r:id="rId17"/>
    <p:sldId id="382" r:id="rId18"/>
    <p:sldId id="369" r:id="rId19"/>
    <p:sldId id="379" r:id="rId20"/>
    <p:sldId id="380" r:id="rId21"/>
    <p:sldId id="365" r:id="rId22"/>
    <p:sldId id="398" r:id="rId23"/>
    <p:sldId id="399" r:id="rId24"/>
    <p:sldId id="400" r:id="rId25"/>
    <p:sldId id="401" r:id="rId26"/>
    <p:sldId id="402" r:id="rId27"/>
    <p:sldId id="403" r:id="rId28"/>
    <p:sldId id="383" r:id="rId29"/>
    <p:sldId id="3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7" pos="7680" userDrawn="1">
          <p15:clr>
            <a:srgbClr val="A4A3A4"/>
          </p15:clr>
        </p15:guide>
        <p15:guide id="9" pos="710" userDrawn="1">
          <p15:clr>
            <a:srgbClr val="A4A3A4"/>
          </p15:clr>
        </p15:guide>
        <p15:guide id="10" pos="7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356B1"/>
    <a:srgbClr val="006239"/>
    <a:srgbClr val="4BC5DE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547ED-C0C6-E134-7D29-ADFEE3F90C27}" v="15" dt="2023-04-14T12:24:40.618"/>
    <p1510:client id="{C4F2B219-EB3A-EDDC-8AEC-E20A080E2C5F}" v="40" dt="2023-04-14T07:12:50.991"/>
    <p1510:client id="{E855F0F3-3006-9FB1-BCEF-9C091A2C5DF3}" v="2" dt="2023-04-14T07:30:43.327"/>
    <p1510:client id="{FF642278-E656-680F-D4E0-852E256304A4}" v="28" dt="2023-04-13T17:48:38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94572" autoAdjust="0"/>
  </p:normalViewPr>
  <p:slideViewPr>
    <p:cSldViewPr snapToGrid="0">
      <p:cViewPr varScale="1">
        <p:scale>
          <a:sx n="109" d="100"/>
          <a:sy n="109" d="100"/>
        </p:scale>
        <p:origin x="336" y="96"/>
      </p:cViewPr>
      <p:guideLst>
        <p:guide orient="horz"/>
        <p:guide orient="horz" pos="4320"/>
        <p:guide pos="7680"/>
        <p:guide pos="710"/>
        <p:guide pos="71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8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1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0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3580-173D-44FB-A5D2-CEB30B0B86B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79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89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78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ggregateeu.prisma-capacity.eu/support/solutions/articles/36000431205-what-are-financial-instruments-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U-ENERGY-PLATFORM-FINANCING@ec.europa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EU-ENERGY-PLATFORM-FINANCING@ec.europa.eu*" TargetMode="External"/><Relationship Id="rId3" Type="http://schemas.openxmlformats.org/officeDocument/2006/relationships/hyperlink" Target="https://energy.ec.europa.eu/topics/energy-security/eu-energy-platform/aggregateeu-questions-and-answers_en" TargetMode="External"/><Relationship Id="rId7" Type="http://schemas.openxmlformats.org/officeDocument/2006/relationships/hyperlink" Target="mailto:EU-ENERGY-PLATFORM@ec.europa.eu" TargetMode="External"/><Relationship Id="rId2" Type="http://schemas.openxmlformats.org/officeDocument/2006/relationships/hyperlink" Target="https://energy.ec.europa.eu/topics/energy-security/eu-energy-platform_en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pp.prisma-capacity.eu/platform/#/start" TargetMode="External"/><Relationship Id="rId5" Type="http://schemas.openxmlformats.org/officeDocument/2006/relationships/hyperlink" Target="https://app.prisma-capacity.eu/registration/wizard/start" TargetMode="External"/><Relationship Id="rId4" Type="http://schemas.openxmlformats.org/officeDocument/2006/relationships/hyperlink" Target="https://help.prisma-capacity.eu/support/solutions/3600016420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ciej.ciszewski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gregateeu.prisma-capacity.eu/support/solutions/articles/36000429326-what-is-lng-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aggregateeu.prisma-capacity.eu/support/solutions/articles/36000429327-what-is-nbp-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EU Energy Platform:</a:t>
            </a:r>
            <a:br>
              <a:rPr lang="en-IE" dirty="0"/>
            </a:br>
            <a:r>
              <a:rPr lang="en-IE" sz="4400" i="1" dirty="0"/>
              <a:t>Presentation of </a:t>
            </a:r>
            <a:r>
              <a:rPr lang="en-IE" sz="4400" i="1" dirty="0" err="1"/>
              <a:t>AggregateEU</a:t>
            </a:r>
            <a:endParaRPr lang="en-IE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195" y="4660149"/>
            <a:ext cx="10065224" cy="897754"/>
          </a:xfrm>
        </p:spPr>
        <p:txBody>
          <a:bodyPr/>
          <a:lstStyle/>
          <a:p>
            <a:r>
              <a:rPr lang="en-IE" b="1" dirty="0"/>
              <a:t>Prague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5885" y="5732206"/>
            <a:ext cx="8899750" cy="608250"/>
          </a:xfrm>
        </p:spPr>
        <p:txBody>
          <a:bodyPr/>
          <a:lstStyle/>
          <a:p>
            <a:r>
              <a:rPr lang="en-IE" dirty="0"/>
              <a:t>Maciej Ciszewski, deputy Head of Unit, EU Energy Platform</a:t>
            </a:r>
          </a:p>
          <a:p>
            <a:r>
              <a:rPr lang="en-IE" dirty="0"/>
              <a:t>19 April 2023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015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350" y="207215"/>
            <a:ext cx="10515600" cy="782357"/>
          </a:xfrm>
        </p:spPr>
        <p:txBody>
          <a:bodyPr/>
          <a:lstStyle/>
          <a:p>
            <a:r>
              <a:rPr lang="en-IE" dirty="0"/>
              <a:t>Company cooperation: two models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459620" y="2227533"/>
            <a:ext cx="0" cy="446757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55350" y="2227533"/>
            <a:ext cx="10821853" cy="1077218"/>
            <a:chOff x="955350" y="1613159"/>
            <a:chExt cx="10821853" cy="1077218"/>
          </a:xfrm>
        </p:grpSpPr>
        <p:sp>
          <p:nvSpPr>
            <p:cNvPr id="49" name="TextBox 48"/>
            <p:cNvSpPr txBox="1"/>
            <p:nvPr/>
          </p:nvSpPr>
          <p:spPr>
            <a:xfrm>
              <a:off x="3248060" y="1613159"/>
              <a:ext cx="4098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spcBef>
                  <a:spcPts val="6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One company - the </a:t>
              </a:r>
              <a:r>
                <a:rPr lang="en-IE" sz="1600" b="1" dirty="0">
                  <a:solidFill>
                    <a:schemeClr val="tx2"/>
                  </a:solidFill>
                </a:rPr>
                <a:t>Central Buyer -</a:t>
              </a:r>
              <a:r>
                <a:rPr lang="en-IE" sz="1600" dirty="0"/>
                <a:t> </a:t>
              </a:r>
              <a:r>
                <a:rPr lang="en-IE" sz="1600" dirty="0">
                  <a:solidFill>
                    <a:schemeClr val="tx2"/>
                  </a:solidFill>
                </a:rPr>
                <a:t>centralises</a:t>
              </a:r>
              <a:r>
                <a:rPr lang="en-IE" sz="1600" dirty="0"/>
                <a:t> the demand for a group of smaller buyers (</a:t>
              </a:r>
              <a:r>
                <a:rPr lang="en-IE" sz="1600" i="1" dirty="0"/>
                <a:t>buys, negotiates, etc.)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72357" y="1613159"/>
              <a:ext cx="42048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One company - the </a:t>
              </a:r>
              <a:r>
                <a:rPr lang="en-IE" sz="1600" b="1" dirty="0">
                  <a:solidFill>
                    <a:schemeClr val="tx2"/>
                  </a:solidFill>
                </a:rPr>
                <a:t>Agent on Behalf</a:t>
              </a:r>
              <a:r>
                <a:rPr lang="en-IE" sz="1600" dirty="0"/>
                <a:t>-  </a:t>
              </a:r>
              <a:r>
                <a:rPr lang="en-IE" sz="1600" dirty="0">
                  <a:solidFill>
                    <a:schemeClr val="tx2"/>
                  </a:solidFill>
                </a:rPr>
                <a:t>sells services </a:t>
              </a:r>
              <a:r>
                <a:rPr lang="en-IE" sz="1600" dirty="0"/>
                <a:t>to buyers </a:t>
              </a:r>
              <a:r>
                <a:rPr lang="en-IE" sz="1600" i="1" dirty="0"/>
                <a:t>(transportation, balancing, etc.)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IE" sz="1600" dirty="0">
                <a:solidFill>
                  <a:schemeClr val="tx2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955350" y="1613159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Concept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5350" y="3350785"/>
            <a:ext cx="10829134" cy="648000"/>
            <a:chOff x="955350" y="2701268"/>
            <a:chExt cx="10829134" cy="648000"/>
          </a:xfrm>
        </p:grpSpPr>
        <p:sp>
          <p:nvSpPr>
            <p:cNvPr id="54" name="Rounded Rectangle 53"/>
            <p:cNvSpPr/>
            <p:nvPr/>
          </p:nvSpPr>
          <p:spPr>
            <a:xfrm>
              <a:off x="955350" y="2701268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Demand submitted by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58566" y="2701268"/>
              <a:ext cx="4098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spcBef>
                  <a:spcPts val="6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Central Buyer for the group of buyers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85660" y="2701268"/>
              <a:ext cx="4098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spcBef>
                  <a:spcPts val="6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Buyers individually </a:t>
              </a:r>
              <a:r>
                <a:rPr lang="en-IE" sz="1600" i="1" dirty="0"/>
                <a:t>(standard process)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5350" y="4287723"/>
            <a:ext cx="10798654" cy="1308050"/>
            <a:chOff x="955350" y="3519171"/>
            <a:chExt cx="10798654" cy="1308050"/>
          </a:xfrm>
        </p:grpSpPr>
        <p:sp>
          <p:nvSpPr>
            <p:cNvPr id="14" name="Rounded Rectangle 13"/>
            <p:cNvSpPr/>
            <p:nvPr/>
          </p:nvSpPr>
          <p:spPr>
            <a:xfrm>
              <a:off x="955350" y="3757800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Contracts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8086" y="3519171"/>
              <a:ext cx="40988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lvl="2" indent="-35560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Between</a:t>
              </a:r>
            </a:p>
            <a:p>
              <a:pPr marL="720725" lvl="2" indent="-365125">
                <a:spcBef>
                  <a:spcPts val="600"/>
                </a:spcBef>
                <a:buClr>
                  <a:schemeClr val="tx2"/>
                </a:buClr>
                <a:buFont typeface="Wingdings" panose="05000000000000000000" pitchFamily="2" charset="2"/>
                <a:buChar char="Ø"/>
              </a:pPr>
              <a:r>
                <a:rPr lang="en-IE" sz="1600" dirty="0"/>
                <a:t>Seller and Central Buyer</a:t>
              </a:r>
            </a:p>
            <a:p>
              <a:pPr marL="720725" lvl="2" indent="-365125">
                <a:spcBef>
                  <a:spcPts val="600"/>
                </a:spcBef>
                <a:spcAft>
                  <a:spcPts val="1800"/>
                </a:spcAft>
                <a:buClr>
                  <a:schemeClr val="tx2"/>
                </a:buClr>
                <a:buFont typeface="Wingdings" panose="05000000000000000000" pitchFamily="2" charset="2"/>
                <a:buChar char="Ø"/>
              </a:pPr>
              <a:r>
                <a:rPr lang="en-IE" sz="1600" dirty="0"/>
                <a:t>Central Buyer and each of the smaller buyers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55180" y="3519171"/>
              <a:ext cx="4098824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lvl="2" indent="-35560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Between</a:t>
              </a:r>
            </a:p>
            <a:p>
              <a:pPr marL="714375" lvl="2" indent="-357188">
                <a:spcBef>
                  <a:spcPts val="600"/>
                </a:spcBef>
                <a:buClr>
                  <a:schemeClr val="tx2"/>
                </a:buClr>
                <a:buFont typeface="Wingdings" panose="05000000000000000000" pitchFamily="2" charset="2"/>
                <a:buChar char="Ø"/>
              </a:pPr>
              <a:r>
                <a:rPr lang="en-IE" sz="1600" dirty="0"/>
                <a:t>Sellers and buyers</a:t>
              </a:r>
            </a:p>
            <a:p>
              <a:pPr marL="714375" lvl="2" indent="-357188">
                <a:spcBef>
                  <a:spcPts val="600"/>
                </a:spcBef>
                <a:buClr>
                  <a:schemeClr val="tx2"/>
                </a:buClr>
                <a:buFont typeface="Wingdings" panose="05000000000000000000" pitchFamily="2" charset="2"/>
                <a:buChar char="Ø"/>
              </a:pPr>
              <a:r>
                <a:rPr lang="en-IE" sz="1600" dirty="0"/>
                <a:t>Agent on behalf and buyers </a:t>
              </a:r>
            </a:p>
            <a:p>
              <a:pPr marL="357188" lvl="3">
                <a:spcBef>
                  <a:spcPts val="600"/>
                </a:spcBef>
                <a:buClr>
                  <a:schemeClr val="tx2"/>
                </a:buClr>
              </a:pPr>
              <a:r>
                <a:rPr lang="en-IE" sz="1600" i="1" dirty="0"/>
                <a:t>(covering only the relevant services)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5350" y="5755554"/>
            <a:ext cx="10734071" cy="693332"/>
            <a:chOff x="955350" y="5326924"/>
            <a:chExt cx="10734071" cy="693332"/>
          </a:xfrm>
        </p:grpSpPr>
        <p:sp>
          <p:nvSpPr>
            <p:cNvPr id="52" name="Rounded Rectangle 51"/>
            <p:cNvSpPr/>
            <p:nvPr/>
          </p:nvSpPr>
          <p:spPr>
            <a:xfrm>
              <a:off x="955350" y="5326924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Other key elements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90597" y="5326924"/>
              <a:ext cx="4098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Agent on Behalf does not take title of the gas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19297" y="5358536"/>
              <a:ext cx="409882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sz="1600" dirty="0"/>
                <a:t>Competition law requirements</a:t>
              </a:r>
            </a:p>
            <a:p>
              <a:pPr marL="355600" indent="-355600">
                <a:spcBef>
                  <a:spcPts val="6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/>
                <a:t>Either a seller or a buyer in one tender</a:t>
              </a:r>
              <a:endParaRPr lang="en-IE" sz="1600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17472" y="1449749"/>
            <a:ext cx="2160000" cy="6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Central Buyer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778109" y="1455535"/>
            <a:ext cx="2160000" cy="6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Agent on Behalf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5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br>
              <a:rPr lang="en-IE" dirty="0"/>
            </a:br>
            <a:r>
              <a:rPr lang="en-IE" dirty="0"/>
              <a:t>Benefiting from Central Buyer or Agent on Behalf services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102307" y="1984645"/>
            <a:ext cx="0" cy="446757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7838" y="2290349"/>
            <a:ext cx="54014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2"/>
                </a:solidFill>
              </a:rPr>
              <a:t>No need to register </a:t>
            </a:r>
            <a:r>
              <a:rPr lang="en-IE" sz="1600" dirty="0"/>
              <a:t>and subscribe, Central Buyer does it for you</a:t>
            </a:r>
          </a:p>
          <a:p>
            <a:pPr marL="355600" indent="-355600"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dirty="0"/>
              <a:t>You engage in a </a:t>
            </a:r>
            <a:r>
              <a:rPr lang="en-IE" sz="1600" dirty="0">
                <a:solidFill>
                  <a:schemeClr val="tx2"/>
                </a:solidFill>
              </a:rPr>
              <a:t>contract only with the Central Buyer </a:t>
            </a:r>
            <a:r>
              <a:rPr lang="en-IE" sz="1600" dirty="0"/>
              <a:t>for the gas and for the services you may need</a:t>
            </a:r>
          </a:p>
          <a:p>
            <a:pPr marL="355600" indent="-355600"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dirty="0"/>
              <a:t>You indicate your demand to the Central Buyer, who </a:t>
            </a:r>
            <a:r>
              <a:rPr lang="en-IE" sz="1600" dirty="0">
                <a:solidFill>
                  <a:schemeClr val="tx2"/>
                </a:solidFill>
              </a:rPr>
              <a:t>procures for you</a:t>
            </a:r>
          </a:p>
          <a:p>
            <a:pPr marL="355600" indent="-355600"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b="1" dirty="0"/>
              <a:t>What to do</a:t>
            </a:r>
            <a:r>
              <a:rPr lang="en-IE" sz="1600" dirty="0"/>
              <a:t>: </a:t>
            </a:r>
            <a:r>
              <a:rPr lang="en-IE" sz="1600" dirty="0">
                <a:solidFill>
                  <a:schemeClr val="tx2"/>
                </a:solidFill>
              </a:rPr>
              <a:t>find a central buyer </a:t>
            </a:r>
            <a:r>
              <a:rPr lang="en-IE" sz="1600" dirty="0">
                <a:solidFill>
                  <a:srgbClr val="4D4D4D"/>
                </a:solidFill>
              </a:rPr>
              <a:t>and, optionally, contact companies with whom you may want to group demand.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09168" y="2221767"/>
            <a:ext cx="5095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2"/>
                </a:solidFill>
              </a:rPr>
              <a:t>You still need to register </a:t>
            </a:r>
            <a:r>
              <a:rPr lang="en-IE" sz="1600" dirty="0"/>
              <a:t>on </a:t>
            </a:r>
            <a:r>
              <a:rPr lang="en-IE" sz="1600" dirty="0" err="1"/>
              <a:t>PRISMA</a:t>
            </a:r>
            <a:r>
              <a:rPr lang="en-IE" sz="1600" dirty="0"/>
              <a:t> and subscribe to </a:t>
            </a:r>
            <a:r>
              <a:rPr lang="en-IE" sz="1600" dirty="0" err="1"/>
              <a:t>AggregateEU</a:t>
            </a:r>
            <a:endParaRPr lang="en-IE" sz="1600" dirty="0"/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dirty="0"/>
              <a:t>You get </a:t>
            </a:r>
            <a:r>
              <a:rPr lang="en-IE" sz="1600" dirty="0">
                <a:solidFill>
                  <a:schemeClr val="tx2"/>
                </a:solidFill>
              </a:rPr>
              <a:t>direct access </a:t>
            </a:r>
            <a:r>
              <a:rPr lang="en-IE" sz="1600" dirty="0"/>
              <a:t>to sellers and purchase only the services you need from the Agent on Behalf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1600" b="1" dirty="0"/>
              <a:t>What to do: </a:t>
            </a:r>
            <a:r>
              <a:rPr lang="en-IE" sz="1600" dirty="0">
                <a:solidFill>
                  <a:schemeClr val="tx2"/>
                </a:solidFill>
              </a:rPr>
              <a:t>contact an Agent on Behalf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955300" y="1419492"/>
            <a:ext cx="2160000" cy="6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Central Buyer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089315" y="1410234"/>
            <a:ext cx="2160000" cy="6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Agent on Behalf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4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400" dirty="0"/>
              <a:t>Financial aspects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010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Financial aspects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78276" y="5317839"/>
            <a:ext cx="2160000" cy="119648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Next steps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8276" y="3606646"/>
            <a:ext cx="2160000" cy="13854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Potential support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78276" y="2426842"/>
            <a:ext cx="2160000" cy="8021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Role of </a:t>
            </a:r>
            <a:r>
              <a:rPr lang="en-IE" dirty="0" err="1">
                <a:solidFill>
                  <a:schemeClr val="tx2"/>
                </a:solidFill>
              </a:rPr>
              <a:t>AggregateEU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8164" y="2614087"/>
            <a:ext cx="8170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Collect information about available financial instruments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5718" y="3522259"/>
            <a:ext cx="82357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000" dirty="0" err="1"/>
              <a:t>AggregateEU</a:t>
            </a:r>
            <a:r>
              <a:rPr lang="en-IE" sz="2000" dirty="0"/>
              <a:t> will list public financial information that may support certain buyers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Useful link: </a:t>
            </a:r>
            <a:r>
              <a:rPr lang="en-US" sz="2000" dirty="0">
                <a:hlinkClick r:id="rId2"/>
              </a:rPr>
              <a:t>What Are Financial Instruments? : </a:t>
            </a:r>
            <a:r>
              <a:rPr lang="en-US" sz="2000" dirty="0" err="1">
                <a:hlinkClick r:id="rId2"/>
              </a:rPr>
              <a:t>AggregateEU</a:t>
            </a:r>
            <a:r>
              <a:rPr lang="en-US" sz="2000" dirty="0">
                <a:hlinkClick r:id="rId2"/>
              </a:rPr>
              <a:t> (</a:t>
            </a:r>
            <a:r>
              <a:rPr lang="en-US" sz="2000" dirty="0" err="1">
                <a:hlinkClick r:id="rId2"/>
              </a:rPr>
              <a:t>prisma-capacity.eu</a:t>
            </a:r>
            <a:r>
              <a:rPr lang="en-US" sz="2000" dirty="0">
                <a:hlinkClick r:id="rId2"/>
              </a:rPr>
              <a:t>)</a:t>
            </a:r>
            <a:endParaRPr lang="en-IE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978276" y="1458644"/>
            <a:ext cx="2160000" cy="735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Issue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0610" y="1458644"/>
            <a:ext cx="818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+mj-lt"/>
              </a:rPr>
              <a:t>Counterparts will request instruments to mitigate </a:t>
            </a:r>
            <a:r>
              <a:rPr lang="en-IE" sz="2000" b="1" dirty="0">
                <a:solidFill>
                  <a:srgbClr val="00378B"/>
                </a:solidFill>
                <a:latin typeface="+mj-lt"/>
              </a:rPr>
              <a:t>risk of non-payment by buyers</a:t>
            </a:r>
            <a:r>
              <a:rPr lang="en-IE" sz="2000" dirty="0">
                <a:latin typeface="+mj-lt"/>
              </a:rPr>
              <a:t> or </a:t>
            </a:r>
            <a:r>
              <a:rPr lang="en-IE" sz="2000" b="1" dirty="0">
                <a:solidFill>
                  <a:srgbClr val="00378B"/>
                </a:solidFill>
                <a:latin typeface="+mj-lt"/>
              </a:rPr>
              <a:t>risk of non-delivery by sellers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5717" y="5267832"/>
            <a:ext cx="86000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Contact your commercial banks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If relevant, contact one of financial institutions listed on </a:t>
            </a:r>
            <a:r>
              <a:rPr lang="en-IE" sz="2000" dirty="0" err="1"/>
              <a:t>AggregateEU</a:t>
            </a:r>
            <a:r>
              <a:rPr lang="en-IE" sz="2000" dirty="0"/>
              <a:t> </a:t>
            </a:r>
            <a:r>
              <a:rPr lang="en-IE" sz="2000" i="1" dirty="0"/>
              <a:t>(see details on the website)</a:t>
            </a:r>
          </a:p>
        </p:txBody>
      </p:sp>
    </p:spTree>
    <p:extLst>
      <p:ext uri="{BB962C8B-B14F-4D97-AF65-F5344CB8AC3E}">
        <p14:creationId xmlns:p14="http://schemas.microsoft.com/office/powerpoint/2010/main" val="190711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Financial aspects in practice</a:t>
            </a:r>
          </a:p>
        </p:txBody>
      </p:sp>
      <p:pic>
        <p:nvPicPr>
          <p:cNvPr id="4" name="imageSelected0" descr="5a6df44f-35cb-498c-9ab5-195e1d3a45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6"/>
          <a:stretch/>
        </p:blipFill>
        <p:spPr bwMode="auto">
          <a:xfrm>
            <a:off x="2978942" y="1319081"/>
            <a:ext cx="6422231" cy="49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57413" y="4121944"/>
            <a:ext cx="6999287" cy="219258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861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Example: potential support from EBRD</a:t>
            </a:r>
            <a:endParaRPr lang="en-GB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092994" y="5124103"/>
            <a:ext cx="10393328" cy="144100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numCol="4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378B"/>
                </a:solidFill>
                <a:latin typeface="+mj-lt"/>
              </a:rPr>
              <a:t>EU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Bulgaria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Croatia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Czech Republic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Estonia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Greece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Hungary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Latvia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Lithuania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Poland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Romania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Slovak Republic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Slovenia</a:t>
            </a:r>
          </a:p>
          <a:p>
            <a:pPr marL="0" indent="0">
              <a:spcAft>
                <a:spcPts val="0"/>
              </a:spcAft>
              <a:buNone/>
            </a:pPr>
            <a:endParaRPr lang="en-US" sz="1200" b="1" dirty="0">
              <a:solidFill>
                <a:srgbClr val="00378B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378B"/>
                </a:solidFill>
                <a:latin typeface="+mj-lt"/>
              </a:rPr>
              <a:t>Energy Community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Albania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Bosnia and Herzegovina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Georgia 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Kosovo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Moldova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Montenegro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North Macedonia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Serbia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0722" y="1402141"/>
            <a:ext cx="1051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European Bank for Reconstruction and Development (</a:t>
            </a:r>
            <a:r>
              <a:rPr lang="en-US" sz="2000" dirty="0" err="1"/>
              <a:t>EBRD</a:t>
            </a:r>
            <a:r>
              <a:rPr lang="en-US" sz="2000" dirty="0"/>
              <a:t>) may support certain buyers 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Gas supplies must be for one of the </a:t>
            </a:r>
            <a:r>
              <a:rPr lang="en-US" sz="2000" dirty="0" err="1"/>
              <a:t>EBRD’s</a:t>
            </a:r>
            <a:r>
              <a:rPr lang="en-US" sz="2000" dirty="0"/>
              <a:t> countries of operations </a:t>
            </a:r>
            <a:r>
              <a:rPr lang="en-US" sz="2000" i="1" dirty="0"/>
              <a:t>(list below)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28282" y="2631229"/>
            <a:ext cx="2160000" cy="23046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How to contact </a:t>
            </a:r>
            <a:r>
              <a:rPr lang="en-IE" dirty="0" err="1">
                <a:solidFill>
                  <a:schemeClr val="tx2"/>
                </a:solidFill>
              </a:rPr>
              <a:t>EBRD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5718" y="2280361"/>
            <a:ext cx="81706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endParaRPr lang="en-US" b="1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Email to: </a:t>
            </a:r>
            <a:r>
              <a:rPr lang="en-GB" sz="2000" dirty="0" err="1">
                <a:hlinkClick r:id="rId3"/>
              </a:rPr>
              <a:t>EU-ENERGY-PLATFORM-FINANCING@ec.europa.eu</a:t>
            </a:r>
            <a:r>
              <a:rPr lang="en-GB" sz="2000" dirty="0"/>
              <a:t> with</a:t>
            </a:r>
            <a:endParaRPr lang="en-US" sz="2000" dirty="0"/>
          </a:p>
          <a:p>
            <a:pPr marL="536575" indent="-357188">
              <a:buFont typeface="Wingdings" panose="05000000000000000000" pitchFamily="2" charset="2"/>
              <a:buChar char="Ø"/>
            </a:pPr>
            <a:r>
              <a:rPr lang="en-GB" b="1" dirty="0"/>
              <a:t>Name</a:t>
            </a:r>
            <a:r>
              <a:rPr lang="en-GB" dirty="0"/>
              <a:t> and </a:t>
            </a:r>
            <a:r>
              <a:rPr lang="en-GB" b="1" dirty="0"/>
              <a:t>place of incorporation</a:t>
            </a:r>
            <a:r>
              <a:rPr lang="en-GB" dirty="0"/>
              <a:t> </a:t>
            </a:r>
          </a:p>
          <a:p>
            <a:pPr marL="536575" indent="-357188">
              <a:buFont typeface="Wingdings" panose="05000000000000000000" pitchFamily="2" charset="2"/>
              <a:buChar char="Ø"/>
            </a:pPr>
            <a:r>
              <a:rPr lang="en-GB" b="1" dirty="0"/>
              <a:t>Ultimate beneficial owner(s)</a:t>
            </a:r>
          </a:p>
          <a:p>
            <a:pPr marL="536575" indent="-357188">
              <a:buFont typeface="Wingdings" panose="05000000000000000000" pitchFamily="2" charset="2"/>
              <a:buChar char="Ø"/>
            </a:pPr>
            <a:r>
              <a:rPr lang="en-GB" b="1" dirty="0"/>
              <a:t>Destination of the gas </a:t>
            </a:r>
          </a:p>
          <a:p>
            <a:pPr marL="536575" indent="-357188">
              <a:buFont typeface="Wingdings" panose="05000000000000000000" pitchFamily="2" charset="2"/>
              <a:buChar char="Ø"/>
            </a:pPr>
            <a:r>
              <a:rPr lang="en-GB" b="1" dirty="0"/>
              <a:t>Estimated amount </a:t>
            </a:r>
            <a:r>
              <a:rPr lang="en-GB" dirty="0"/>
              <a:t>of the requested financial support; </a:t>
            </a:r>
            <a:endParaRPr lang="en-US" dirty="0"/>
          </a:p>
          <a:p>
            <a:pPr marL="179387"/>
            <a:endParaRPr lang="en-GB" dirty="0"/>
          </a:p>
          <a:p>
            <a:pPr marL="179387"/>
            <a:r>
              <a:rPr lang="en-GB" dirty="0"/>
              <a:t>EU Energy Platform will forward your request to the </a:t>
            </a:r>
            <a:r>
              <a:rPr lang="en-GB" dirty="0" err="1"/>
              <a:t>EBRD</a:t>
            </a:r>
            <a:endParaRPr lang="en-US" b="1" dirty="0"/>
          </a:p>
          <a:p>
            <a:pPr marL="179387"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400" dirty="0"/>
              <a:t>Contracting and transparency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309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 and Transparency</a:t>
            </a:r>
            <a:endParaRPr lang="en-IE" dirty="0"/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30465A9B-CEF8-2D8C-B8B6-1A143AA19DBE}"/>
              </a:ext>
            </a:extLst>
          </p:cNvPr>
          <p:cNvSpPr txBox="1">
            <a:spLocks/>
          </p:cNvSpPr>
          <p:nvPr/>
        </p:nvSpPr>
        <p:spPr>
          <a:xfrm>
            <a:off x="7516740" y="1285105"/>
            <a:ext cx="4675260" cy="4734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Negotiation between potential Buyer(s) and Seller(s)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done </a:t>
            </a:r>
            <a:r>
              <a:rPr lang="en-US" sz="1800" dirty="0">
                <a:solidFill>
                  <a:srgbClr val="00378B"/>
                </a:solidFill>
                <a:latin typeface="+mj-lt"/>
              </a:rPr>
              <a:t>outside </a:t>
            </a:r>
            <a:r>
              <a:rPr lang="en-US" sz="1800" dirty="0" err="1">
                <a:solidFill>
                  <a:srgbClr val="00378B"/>
                </a:solidFill>
                <a:latin typeface="+mj-lt"/>
              </a:rPr>
              <a:t>AggregateEU</a:t>
            </a:r>
            <a:r>
              <a:rPr lang="en-US" sz="1800" dirty="0">
                <a:solidFill>
                  <a:srgbClr val="00378B"/>
                </a:solidFill>
                <a:latin typeface="+mj-lt"/>
              </a:rPr>
              <a:t>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Concluded contracts must be reported by the </a:t>
            </a:r>
            <a:r>
              <a:rPr lang="en-US" sz="1800" dirty="0">
                <a:solidFill>
                  <a:srgbClr val="00378B"/>
                </a:solidFill>
                <a:latin typeface="+mj-lt"/>
              </a:rPr>
              <a:t>Buyers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to DG ENER via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AggregateEU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. Contractual parties will have to report: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Counterparties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Gas Quantity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Time Frame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Location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Quality - qualitative assessment of the competitiveness of the contract (optional)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ACE72-2C61-109E-636A-F98DF0C9F5D3}"/>
              </a:ext>
            </a:extLst>
          </p:cNvPr>
          <p:cNvSpPr/>
          <p:nvPr/>
        </p:nvSpPr>
        <p:spPr>
          <a:xfrm>
            <a:off x="929640" y="1611640"/>
            <a:ext cx="6547500" cy="3779520"/>
          </a:xfrm>
          <a:prstGeom prst="rect">
            <a:avLst/>
          </a:prstGeom>
          <a:solidFill>
            <a:srgbClr val="E9F4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A3E689-4A5A-160D-D190-6AE22B2312DD}"/>
              </a:ext>
            </a:extLst>
          </p:cNvPr>
          <p:cNvSpPr/>
          <p:nvPr/>
        </p:nvSpPr>
        <p:spPr>
          <a:xfrm>
            <a:off x="1005840" y="2087890"/>
            <a:ext cx="6362700" cy="32099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8ED026-391E-E835-6F90-5F6242E29AA0}"/>
              </a:ext>
            </a:extLst>
          </p:cNvPr>
          <p:cNvSpPr txBox="1"/>
          <p:nvPr/>
        </p:nvSpPr>
        <p:spPr>
          <a:xfrm>
            <a:off x="1005840" y="1658927"/>
            <a:ext cx="28003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Enter Contract Details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95E9DC-EED7-933C-36A3-0FD12ED75D87}"/>
              </a:ext>
            </a:extLst>
          </p:cNvPr>
          <p:cNvSpPr txBox="1"/>
          <p:nvPr/>
        </p:nvSpPr>
        <p:spPr>
          <a:xfrm>
            <a:off x="1005840" y="2149721"/>
            <a:ext cx="28003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Contract Details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2D644-4D0F-34D9-E8AB-8C7C0F3CAC86}"/>
              </a:ext>
            </a:extLst>
          </p:cNvPr>
          <p:cNvSpPr txBox="1"/>
          <p:nvPr/>
        </p:nvSpPr>
        <p:spPr>
          <a:xfrm>
            <a:off x="1129665" y="2572212"/>
            <a:ext cx="13811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Buyer *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AE1DB7-6E25-3412-E836-A8C3B3FB9540}"/>
              </a:ext>
            </a:extLst>
          </p:cNvPr>
          <p:cNvSpPr/>
          <p:nvPr/>
        </p:nvSpPr>
        <p:spPr>
          <a:xfrm>
            <a:off x="2804160" y="2577142"/>
            <a:ext cx="3787140" cy="2979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5E5F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D5E5F4"/>
                </a:solidFill>
                <a:effectLst/>
                <a:uLnTx/>
                <a:uFillTx/>
                <a:latin typeface="Arial"/>
                <a:cs typeface="Arial"/>
              </a:rPr>
              <a:t>Type to Search</a:t>
            </a:r>
            <a:endParaRPr lang="en-US" sz="1400" b="0" i="1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4085DD9-5A5B-812D-EB1A-8E68F8EC8621}"/>
              </a:ext>
            </a:extLst>
          </p:cNvPr>
          <p:cNvSpPr/>
          <p:nvPr/>
        </p:nvSpPr>
        <p:spPr>
          <a:xfrm rot="10800000">
            <a:off x="6440249" y="2679300"/>
            <a:ext cx="72000" cy="100800"/>
          </a:xfrm>
          <a:prstGeom prst="triangle">
            <a:avLst/>
          </a:prstGeom>
          <a:solidFill>
            <a:srgbClr val="0037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C4246E-3AD5-0998-03B1-5EDBAC77BB4E}"/>
              </a:ext>
            </a:extLst>
          </p:cNvPr>
          <p:cNvSpPr txBox="1"/>
          <p:nvPr/>
        </p:nvSpPr>
        <p:spPr>
          <a:xfrm>
            <a:off x="1123958" y="2976293"/>
            <a:ext cx="13811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Seller *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F59107-0E51-3B68-B9A9-888076BAFA81}"/>
              </a:ext>
            </a:extLst>
          </p:cNvPr>
          <p:cNvSpPr/>
          <p:nvPr/>
        </p:nvSpPr>
        <p:spPr>
          <a:xfrm>
            <a:off x="2798453" y="2981223"/>
            <a:ext cx="3787140" cy="2979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5E5F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D5E5F4"/>
                </a:solidFill>
                <a:effectLst/>
                <a:uLnTx/>
                <a:uFillTx/>
                <a:latin typeface="Arial"/>
                <a:cs typeface="Arial"/>
              </a:rPr>
              <a:t>Type to Search</a:t>
            </a:r>
            <a:endParaRPr lang="en-US" sz="1400" b="0" i="1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14A413B-00B4-6E36-1842-8DF535AD56BA}"/>
              </a:ext>
            </a:extLst>
          </p:cNvPr>
          <p:cNvSpPr/>
          <p:nvPr/>
        </p:nvSpPr>
        <p:spPr>
          <a:xfrm rot="10800000">
            <a:off x="6440249" y="3079781"/>
            <a:ext cx="72000" cy="100800"/>
          </a:xfrm>
          <a:prstGeom prst="triangle">
            <a:avLst/>
          </a:prstGeom>
          <a:solidFill>
            <a:srgbClr val="0037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45A4E9-1073-E7BE-9CD3-0291730D83E6}"/>
              </a:ext>
            </a:extLst>
          </p:cNvPr>
          <p:cNvSpPr txBox="1"/>
          <p:nvPr/>
        </p:nvSpPr>
        <p:spPr>
          <a:xfrm>
            <a:off x="1123958" y="3389184"/>
            <a:ext cx="13811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Gas Quantity *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14F0B1-D956-5E24-5FA5-729BDC5169DF}"/>
              </a:ext>
            </a:extLst>
          </p:cNvPr>
          <p:cNvSpPr/>
          <p:nvPr/>
        </p:nvSpPr>
        <p:spPr>
          <a:xfrm>
            <a:off x="2798453" y="3394114"/>
            <a:ext cx="3787140" cy="2979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5E5F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D5E5F4"/>
                </a:solidFill>
                <a:effectLst/>
                <a:uLnTx/>
                <a:uFillTx/>
                <a:latin typeface="Arial"/>
                <a:cs typeface="Arial"/>
              </a:rPr>
              <a:t>E.g. 1000 </a:t>
            </a:r>
            <a:r>
              <a:rPr lang="en-US" sz="1400" i="1" kern="0" dirty="0">
                <a:solidFill>
                  <a:srgbClr val="D5E5F4"/>
                </a:solidFill>
                <a:latin typeface="Arial"/>
                <a:cs typeface="Arial"/>
              </a:rPr>
              <a:t>GWh</a:t>
            </a:r>
            <a:endParaRPr lang="en-US" sz="1400" i="1" kern="0">
              <a:solidFill>
                <a:srgbClr val="D5E5F4"/>
              </a:solidFill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11BBD6-C3E0-1904-3DD7-44B4A170A66B}"/>
              </a:ext>
            </a:extLst>
          </p:cNvPr>
          <p:cNvSpPr txBox="1"/>
          <p:nvPr/>
        </p:nvSpPr>
        <p:spPr>
          <a:xfrm>
            <a:off x="1114426" y="3813365"/>
            <a:ext cx="13811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Time Frame *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A2B9F3-5C83-2DC3-14FC-3C303846D08C}"/>
              </a:ext>
            </a:extLst>
          </p:cNvPr>
          <p:cNvSpPr/>
          <p:nvPr/>
        </p:nvSpPr>
        <p:spPr>
          <a:xfrm>
            <a:off x="2798452" y="3818295"/>
            <a:ext cx="1800000" cy="2979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5E5F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D5E5F4"/>
                </a:solidFill>
                <a:effectLst/>
                <a:uLnTx/>
                <a:uFillTx/>
                <a:latin typeface="Arial"/>
                <a:cs typeface="Arial"/>
              </a:rPr>
              <a:t>DD.MM:YYYY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378B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50A1858-7459-C582-3C9B-8C438B631480}"/>
              </a:ext>
            </a:extLst>
          </p:cNvPr>
          <p:cNvSpPr/>
          <p:nvPr/>
        </p:nvSpPr>
        <p:spPr>
          <a:xfrm>
            <a:off x="4774320" y="3818295"/>
            <a:ext cx="1800000" cy="2979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5E5F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D5E5F4"/>
                </a:solidFill>
                <a:effectLst/>
                <a:uLnTx/>
                <a:uFillTx/>
                <a:latin typeface="Arial"/>
                <a:cs typeface="Arial"/>
              </a:rPr>
              <a:t>DD.MM:YYYY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378B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5" name="Graphic 31" descr="Daily calendar with solid fill">
            <a:extLst>
              <a:ext uri="{FF2B5EF4-FFF2-40B4-BE49-F238E27FC236}">
                <a16:creationId xmlns:a16="http://schemas.microsoft.com/office/drawing/2014/main" id="{5F1CC578-9F94-DADA-2874-5DD577B6B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9481" y="3842092"/>
            <a:ext cx="250322" cy="250322"/>
          </a:xfrm>
          <a:prstGeom prst="rect">
            <a:avLst/>
          </a:prstGeom>
        </p:spPr>
      </p:pic>
      <p:pic>
        <p:nvPicPr>
          <p:cNvPr id="56" name="Graphic 32" descr="Daily calendar with solid fill">
            <a:extLst>
              <a:ext uri="{FF2B5EF4-FFF2-40B4-BE49-F238E27FC236}">
                <a16:creationId xmlns:a16="http://schemas.microsoft.com/office/drawing/2014/main" id="{25C93F12-6692-C1D9-4CCF-3411BE6E8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590" y="3842092"/>
            <a:ext cx="250322" cy="25032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CBC413C-6844-C2DD-4394-9E47B2BC4793}"/>
              </a:ext>
            </a:extLst>
          </p:cNvPr>
          <p:cNvSpPr txBox="1"/>
          <p:nvPr/>
        </p:nvSpPr>
        <p:spPr>
          <a:xfrm>
            <a:off x="1123957" y="4229957"/>
            <a:ext cx="13811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Location *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1D497A-36E2-3F9C-63DC-43B572714AB8}"/>
              </a:ext>
            </a:extLst>
          </p:cNvPr>
          <p:cNvSpPr/>
          <p:nvPr/>
        </p:nvSpPr>
        <p:spPr>
          <a:xfrm>
            <a:off x="2798452" y="4234887"/>
            <a:ext cx="3787140" cy="2979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D5E5F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D5E5F4"/>
                </a:solidFill>
                <a:effectLst/>
                <a:uLnTx/>
                <a:uFillTx/>
                <a:latin typeface="Arial"/>
                <a:cs typeface="Arial"/>
              </a:rPr>
              <a:t>Type to Search</a:t>
            </a:r>
            <a:endParaRPr lang="en-US" sz="1400" b="0" i="1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616C8AB-17A3-E90C-9305-00BD5E4B8C2E}"/>
              </a:ext>
            </a:extLst>
          </p:cNvPr>
          <p:cNvSpPr/>
          <p:nvPr/>
        </p:nvSpPr>
        <p:spPr>
          <a:xfrm rot="10800000">
            <a:off x="6434541" y="4337045"/>
            <a:ext cx="72000" cy="100800"/>
          </a:xfrm>
          <a:prstGeom prst="triangle">
            <a:avLst/>
          </a:prstGeom>
          <a:solidFill>
            <a:srgbClr val="0037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D5E5F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3C9245-27EE-6050-A628-4B6004AD78F5}"/>
              </a:ext>
            </a:extLst>
          </p:cNvPr>
          <p:cNvSpPr txBox="1"/>
          <p:nvPr/>
        </p:nvSpPr>
        <p:spPr>
          <a:xfrm>
            <a:off x="1123957" y="4655235"/>
            <a:ext cx="13811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378B"/>
                </a:solidFill>
                <a:latin typeface="Arial"/>
                <a:ea typeface="Roboto Medium"/>
                <a:cs typeface="Roboto Medium"/>
              </a:rPr>
              <a:t>Quality</a:t>
            </a:r>
          </a:p>
        </p:txBody>
      </p:sp>
      <p:pic>
        <p:nvPicPr>
          <p:cNvPr id="61" name="Graphic 38" descr="Star with solid fill">
            <a:extLst>
              <a:ext uri="{FF2B5EF4-FFF2-40B4-BE49-F238E27FC236}">
                <a16:creationId xmlns:a16="http://schemas.microsoft.com/office/drawing/2014/main" id="{94A69D22-3B90-5065-2A47-0D42EA983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5594" y="4646284"/>
            <a:ext cx="288000" cy="288000"/>
          </a:xfrm>
          <a:prstGeom prst="rect">
            <a:avLst/>
          </a:prstGeom>
        </p:spPr>
      </p:pic>
      <p:pic>
        <p:nvPicPr>
          <p:cNvPr id="62" name="Graphic 39" descr="Star with solid fill">
            <a:extLst>
              <a:ext uri="{FF2B5EF4-FFF2-40B4-BE49-F238E27FC236}">
                <a16:creationId xmlns:a16="http://schemas.microsoft.com/office/drawing/2014/main" id="{F2409E30-F774-D2E2-03EB-984292284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4400" y="4646284"/>
            <a:ext cx="288000" cy="288000"/>
          </a:xfrm>
          <a:prstGeom prst="rect">
            <a:avLst/>
          </a:prstGeom>
        </p:spPr>
      </p:pic>
      <p:pic>
        <p:nvPicPr>
          <p:cNvPr id="63" name="Graphic 40" descr="Star with solid fill">
            <a:extLst>
              <a:ext uri="{FF2B5EF4-FFF2-40B4-BE49-F238E27FC236}">
                <a16:creationId xmlns:a16="http://schemas.microsoft.com/office/drawing/2014/main" id="{B6A8E533-1502-8498-4AA9-3E5BDBD2B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0600" y="4646284"/>
            <a:ext cx="288000" cy="288000"/>
          </a:xfrm>
          <a:prstGeom prst="rect">
            <a:avLst/>
          </a:prstGeom>
        </p:spPr>
      </p:pic>
      <p:pic>
        <p:nvPicPr>
          <p:cNvPr id="64" name="Graphic 41" descr="Star with solid fill">
            <a:extLst>
              <a:ext uri="{FF2B5EF4-FFF2-40B4-BE49-F238E27FC236}">
                <a16:creationId xmlns:a16="http://schemas.microsoft.com/office/drawing/2014/main" id="{73D67C57-46B6-53A4-D5B5-CACB51A6A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6712" y="4646284"/>
            <a:ext cx="288000" cy="2880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418F5EB-86EA-7569-8664-39E9255488BB}"/>
              </a:ext>
            </a:extLst>
          </p:cNvPr>
          <p:cNvSpPr txBox="1"/>
          <p:nvPr/>
        </p:nvSpPr>
        <p:spPr>
          <a:xfrm>
            <a:off x="933540" y="5499278"/>
            <a:ext cx="4032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378B"/>
                </a:solidFill>
                <a:latin typeface="Roboto Light"/>
              </a:rPr>
              <a:t>Illustrative example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1B620A5-400C-B069-A40C-EB0455E6130C}"/>
              </a:ext>
            </a:extLst>
          </p:cNvPr>
          <p:cNvSpPr txBox="1"/>
          <p:nvPr/>
        </p:nvSpPr>
        <p:spPr>
          <a:xfrm>
            <a:off x="883920" y="5862271"/>
            <a:ext cx="10456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</a:rPr>
              <a:t>AggregateEU will provide this information to DG ENER. Other obligations, such as REMIT obligations, will have to be fulfilled directly by the contractual parties.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D44BDBF-8105-DE09-0FDD-A15FC5199CD6}"/>
              </a:ext>
            </a:extLst>
          </p:cNvPr>
          <p:cNvSpPr txBox="1"/>
          <p:nvPr/>
        </p:nvSpPr>
        <p:spPr>
          <a:xfrm>
            <a:off x="6413691" y="4828222"/>
            <a:ext cx="580043" cy="360000"/>
          </a:xfrm>
          <a:prstGeom prst="rect">
            <a:avLst/>
          </a:prstGeom>
          <a:solidFill>
            <a:srgbClr val="00378B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300"/>
              </a:spcBef>
              <a:spcAft>
                <a:spcPts val="300"/>
              </a:spcAft>
              <a:defRPr sz="1200"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Medium"/>
                <a:cs typeface="Roboto Medium"/>
              </a:rPr>
              <a:t>Submit</a:t>
            </a:r>
            <a:endParaRPr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 Medium"/>
              <a:cs typeface="Roboto Medium"/>
            </a:endParaRPr>
          </a:p>
        </p:txBody>
      </p:sp>
      <p:sp>
        <p:nvSpPr>
          <p:cNvPr id="68" name="Partial Circle 47">
            <a:extLst>
              <a:ext uri="{FF2B5EF4-FFF2-40B4-BE49-F238E27FC236}">
                <a16:creationId xmlns:a16="http://schemas.microsoft.com/office/drawing/2014/main" id="{F3ED22FA-70B4-236F-B1E9-6D7EAA13ABC6}"/>
              </a:ext>
            </a:extLst>
          </p:cNvPr>
          <p:cNvSpPr/>
          <p:nvPr/>
        </p:nvSpPr>
        <p:spPr>
          <a:xfrm>
            <a:off x="6223191" y="4828222"/>
            <a:ext cx="381000" cy="3600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37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00378B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9" name="Partial Circle 49">
            <a:extLst>
              <a:ext uri="{FF2B5EF4-FFF2-40B4-BE49-F238E27FC236}">
                <a16:creationId xmlns:a16="http://schemas.microsoft.com/office/drawing/2014/main" id="{EE025D1A-AECA-03DE-562F-8EB80D9AE91A}"/>
              </a:ext>
            </a:extLst>
          </p:cNvPr>
          <p:cNvSpPr/>
          <p:nvPr/>
        </p:nvSpPr>
        <p:spPr>
          <a:xfrm rot="10800000">
            <a:off x="6802975" y="4828222"/>
            <a:ext cx="381000" cy="3600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37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00378B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16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Useful links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0722" y="1661376"/>
            <a:ext cx="102885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hlinkClick r:id="rId2"/>
              </a:rPr>
              <a:t>EU Energy Platform (europa.eu)</a:t>
            </a:r>
            <a:r>
              <a:rPr lang="hu-HU" u="sng" dirty="0"/>
              <a:t>: </a:t>
            </a:r>
          </a:p>
          <a:p>
            <a:r>
              <a:rPr lang="hu-HU" dirty="0"/>
              <a:t>https://</a:t>
            </a:r>
            <a:r>
              <a:rPr lang="hu-HU" dirty="0" err="1"/>
              <a:t>energy.ec.europa.eu</a:t>
            </a:r>
            <a:r>
              <a:rPr lang="hu-HU" dirty="0"/>
              <a:t>/</a:t>
            </a:r>
            <a:r>
              <a:rPr lang="hu-HU" dirty="0" err="1"/>
              <a:t>topics</a:t>
            </a:r>
            <a:r>
              <a:rPr lang="hu-HU" dirty="0"/>
              <a:t>/</a:t>
            </a:r>
            <a:r>
              <a:rPr lang="hu-HU" dirty="0" err="1"/>
              <a:t>energy-security</a:t>
            </a:r>
            <a:r>
              <a:rPr lang="hu-HU" dirty="0"/>
              <a:t>/</a:t>
            </a:r>
            <a:r>
              <a:rPr lang="hu-HU" dirty="0" err="1"/>
              <a:t>eu-energy-platform_en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AggregateEU – questions and answers (europa.eu)</a:t>
            </a:r>
            <a:r>
              <a:rPr lang="hu-HU" u="sng" dirty="0"/>
              <a:t>: 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err="1">
                <a:hlinkClick r:id="rId3"/>
              </a:rPr>
              <a:t>energy.ec.europa.eu</a:t>
            </a:r>
            <a:r>
              <a:rPr lang="hu-HU" dirty="0">
                <a:hlinkClick r:id="rId3"/>
              </a:rPr>
              <a:t>/</a:t>
            </a:r>
            <a:r>
              <a:rPr lang="hu-HU" dirty="0" err="1">
                <a:hlinkClick r:id="rId3"/>
              </a:rPr>
              <a:t>topics</a:t>
            </a:r>
            <a:r>
              <a:rPr lang="hu-HU" dirty="0">
                <a:hlinkClick r:id="rId3"/>
              </a:rPr>
              <a:t>/</a:t>
            </a:r>
            <a:r>
              <a:rPr lang="hu-HU" dirty="0" err="1">
                <a:hlinkClick r:id="rId3"/>
              </a:rPr>
              <a:t>energy-security</a:t>
            </a:r>
            <a:r>
              <a:rPr lang="hu-HU" dirty="0">
                <a:hlinkClick r:id="rId3"/>
              </a:rPr>
              <a:t>/</a:t>
            </a:r>
            <a:r>
              <a:rPr lang="hu-HU" dirty="0" err="1">
                <a:hlinkClick r:id="rId3"/>
              </a:rPr>
              <a:t>eu</a:t>
            </a:r>
            <a:r>
              <a:rPr lang="hu-HU" dirty="0">
                <a:hlinkClick r:id="rId3"/>
              </a:rPr>
              <a:t>-</a:t>
            </a:r>
            <a:r>
              <a:rPr lang="hu-HU" dirty="0" err="1">
                <a:hlinkClick r:id="rId3"/>
              </a:rPr>
              <a:t>energy</a:t>
            </a:r>
            <a:r>
              <a:rPr lang="hu-HU" dirty="0">
                <a:hlinkClick r:id="rId3"/>
              </a:rPr>
              <a:t>-platform/</a:t>
            </a:r>
            <a:r>
              <a:rPr lang="hu-HU" dirty="0" err="1">
                <a:hlinkClick r:id="rId3"/>
              </a:rPr>
              <a:t>aggregateeu</a:t>
            </a:r>
            <a:r>
              <a:rPr lang="hu-HU" dirty="0">
                <a:hlinkClick r:id="rId3"/>
              </a:rPr>
              <a:t>-</a:t>
            </a:r>
            <a:r>
              <a:rPr lang="hu-HU" dirty="0" err="1">
                <a:hlinkClick r:id="rId3"/>
              </a:rPr>
              <a:t>questions</a:t>
            </a:r>
            <a:r>
              <a:rPr lang="hu-HU" dirty="0">
                <a:hlinkClick r:id="rId3"/>
              </a:rPr>
              <a:t>-and-</a:t>
            </a:r>
            <a:r>
              <a:rPr lang="hu-HU" dirty="0" err="1">
                <a:hlinkClick r:id="rId3"/>
              </a:rPr>
              <a:t>answers_en</a:t>
            </a:r>
            <a:endParaRPr lang="fr-BE" dirty="0"/>
          </a:p>
          <a:p>
            <a:endParaRPr lang="fr-BE" dirty="0"/>
          </a:p>
          <a:p>
            <a:r>
              <a:rPr lang="es-ES" dirty="0" err="1">
                <a:hlinkClick r:id="rId4"/>
              </a:rPr>
              <a:t>AggregateEU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Hub</a:t>
            </a:r>
            <a:r>
              <a:rPr lang="es-ES" dirty="0">
                <a:hlinkClick r:id="rId4"/>
              </a:rPr>
              <a:t> : PRISMA </a:t>
            </a:r>
            <a:r>
              <a:rPr lang="es-ES" dirty="0" err="1">
                <a:hlinkClick r:id="rId4"/>
              </a:rPr>
              <a:t>Capacity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Platform</a:t>
            </a:r>
            <a:r>
              <a:rPr lang="es-ES" dirty="0">
                <a:hlinkClick r:id="rId4"/>
              </a:rPr>
              <a:t> (prisma-</a:t>
            </a:r>
            <a:r>
              <a:rPr lang="es-ES" dirty="0" err="1">
                <a:hlinkClick r:id="rId4"/>
              </a:rPr>
              <a:t>capacity.eu</a:t>
            </a:r>
            <a:r>
              <a:rPr lang="es-ES" dirty="0">
                <a:hlinkClick r:id="rId4"/>
              </a:rPr>
              <a:t>)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hu-HU" u="sng" dirty="0">
                <a:hlinkClick r:id="rId5"/>
              </a:rPr>
              <a:t>1st </a:t>
            </a:r>
            <a:r>
              <a:rPr lang="hu-HU" u="sng" dirty="0" err="1">
                <a:hlinkClick r:id="rId5"/>
              </a:rPr>
              <a:t>step</a:t>
            </a:r>
            <a:r>
              <a:rPr lang="hu-HU" u="sng" dirty="0">
                <a:hlinkClick r:id="rId5"/>
              </a:rPr>
              <a:t>: </a:t>
            </a:r>
            <a:r>
              <a:rPr lang="en-US" u="sng" dirty="0">
                <a:hlinkClick r:id="rId5"/>
              </a:rPr>
              <a:t>Registration</a:t>
            </a:r>
            <a:r>
              <a:rPr lang="hu-HU" u="sng" dirty="0">
                <a:hlinkClick r:id="rId5"/>
              </a:rPr>
              <a:t> </a:t>
            </a:r>
            <a:r>
              <a:rPr lang="hu-HU" u="sng" dirty="0" err="1">
                <a:hlinkClick r:id="rId5"/>
              </a:rPr>
              <a:t>on</a:t>
            </a:r>
            <a:r>
              <a:rPr lang="hu-HU" u="sng" dirty="0">
                <a:hlinkClick r:id="rId5"/>
              </a:rPr>
              <a:t> </a:t>
            </a:r>
            <a:r>
              <a:rPr lang="hu-HU" u="sng" dirty="0" err="1">
                <a:hlinkClick r:id="rId5"/>
              </a:rPr>
              <a:t>Prisma</a:t>
            </a:r>
            <a:r>
              <a:rPr lang="en-US" u="sng" dirty="0">
                <a:hlinkClick r:id="rId5"/>
              </a:rPr>
              <a:t> (prisma-capacity.eu)</a:t>
            </a:r>
            <a:r>
              <a:rPr lang="hu-HU" u="sng" dirty="0"/>
              <a:t>: </a:t>
            </a:r>
          </a:p>
          <a:p>
            <a:r>
              <a:rPr lang="hu-HU" dirty="0"/>
              <a:t>https://app.prisma-capacity.eu/registration/wizard/start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hu-HU" u="sng" dirty="0">
                <a:hlinkClick r:id="rId6"/>
              </a:rPr>
              <a:t>2nd </a:t>
            </a:r>
            <a:r>
              <a:rPr lang="hu-HU" u="sng" dirty="0" err="1">
                <a:hlinkClick r:id="rId6"/>
              </a:rPr>
              <a:t>step</a:t>
            </a:r>
            <a:r>
              <a:rPr lang="hu-HU" u="sng" dirty="0">
                <a:hlinkClick r:id="rId6"/>
              </a:rPr>
              <a:t>: </a:t>
            </a:r>
            <a:r>
              <a:rPr lang="hu-HU" u="sng" dirty="0" err="1">
                <a:hlinkClick r:id="rId6"/>
              </a:rPr>
              <a:t>Subscription</a:t>
            </a:r>
            <a:r>
              <a:rPr lang="hu-HU" u="sng" dirty="0">
                <a:hlinkClick r:id="rId6"/>
              </a:rPr>
              <a:t> </a:t>
            </a:r>
            <a:r>
              <a:rPr lang="hu-HU" u="sng" dirty="0" err="1">
                <a:hlinkClick r:id="rId6"/>
              </a:rPr>
              <a:t>to</a:t>
            </a:r>
            <a:r>
              <a:rPr lang="hu-HU" u="sng" dirty="0">
                <a:hlinkClick r:id="rId6"/>
              </a:rPr>
              <a:t> </a:t>
            </a:r>
            <a:r>
              <a:rPr lang="hu-HU" u="sng" dirty="0" err="1">
                <a:hlinkClick r:id="rId6"/>
              </a:rPr>
              <a:t>AggregateEU</a:t>
            </a:r>
            <a:r>
              <a:rPr lang="hu-HU" u="sng" dirty="0">
                <a:hlinkClick r:id="rId6"/>
              </a:rPr>
              <a:t> </a:t>
            </a:r>
            <a:r>
              <a:rPr lang="en-US" u="sng" dirty="0">
                <a:hlinkClick r:id="rId6"/>
              </a:rPr>
              <a:t>(prisma-capacity.eu)</a:t>
            </a:r>
            <a:r>
              <a:rPr lang="hu-HU" u="sng" dirty="0"/>
              <a:t>: </a:t>
            </a:r>
          </a:p>
          <a:p>
            <a:r>
              <a:rPr lang="hu-HU" dirty="0"/>
              <a:t>https://app.prisma-capacity.eu/platform/#/start</a:t>
            </a:r>
            <a:endParaRPr lang="en-US" dirty="0"/>
          </a:p>
          <a:p>
            <a:endParaRPr lang="en-IE" u="sng" dirty="0"/>
          </a:p>
          <a:p>
            <a:r>
              <a:rPr lang="en-IE" dirty="0"/>
              <a:t>Additional questions - </a:t>
            </a:r>
            <a:r>
              <a:rPr lang="en-IE" dirty="0" err="1">
                <a:hlinkClick r:id="rId7"/>
              </a:rPr>
              <a:t>EU-ENERGY-PLATFORM@ec.europa.eu</a:t>
            </a:r>
            <a:r>
              <a:rPr lang="en-IE" dirty="0"/>
              <a:t> </a:t>
            </a:r>
          </a:p>
          <a:p>
            <a:r>
              <a:rPr lang="en-IE" dirty="0"/>
              <a:t>Request for financial support - </a:t>
            </a:r>
            <a:r>
              <a:rPr lang="en-GB" dirty="0" err="1">
                <a:hlinkClick r:id="rId8"/>
              </a:rPr>
              <a:t>EU-ENERGY-PLATFORM-FINANCING@ec.europa.eu</a:t>
            </a:r>
            <a:r>
              <a:rPr lang="en-GB" dirty="0">
                <a:hlinkClick r:id="rId8"/>
              </a:rPr>
              <a:t>*</a:t>
            </a:r>
            <a:endParaRPr lang="en-GB" dirty="0"/>
          </a:p>
          <a:p>
            <a:r>
              <a:rPr lang="en-GB" i="1" dirty="0"/>
              <a:t>(subject to conditions set out on </a:t>
            </a:r>
            <a:r>
              <a:rPr lang="en-GB" i="1" dirty="0" err="1"/>
              <a:t>AggregateEU</a:t>
            </a:r>
            <a:r>
              <a:rPr lang="en-GB" i="1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737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Screenshots of </a:t>
            </a:r>
            <a:r>
              <a:rPr lang="en-US" sz="4400" dirty="0" err="1"/>
              <a:t>AggregateEU</a:t>
            </a:r>
            <a:endParaRPr lang="en-GB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725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5045" y="1825625"/>
            <a:ext cx="9108853" cy="3881904"/>
          </a:xfrm>
        </p:spPr>
        <p:txBody>
          <a:bodyPr/>
          <a:lstStyle/>
          <a:p>
            <a:r>
              <a:rPr lang="en-IE" dirty="0"/>
              <a:t>Introduction &amp; update on </a:t>
            </a:r>
            <a:r>
              <a:rPr lang="en-IE" dirty="0" err="1"/>
              <a:t>AggregateEU</a:t>
            </a:r>
            <a:endParaRPr lang="en-IE" dirty="0"/>
          </a:p>
          <a:p>
            <a:r>
              <a:rPr lang="en-IE" dirty="0"/>
              <a:t>Company cooperation</a:t>
            </a:r>
          </a:p>
          <a:p>
            <a:r>
              <a:rPr lang="en-IE" dirty="0"/>
              <a:t>Financial aspects</a:t>
            </a:r>
          </a:p>
          <a:p>
            <a:r>
              <a:rPr lang="en-IE" dirty="0"/>
              <a:t>Contracting and transparency</a:t>
            </a:r>
          </a:p>
          <a:p>
            <a:r>
              <a:rPr lang="en-IE" dirty="0"/>
              <a:t>Questions and discussion </a:t>
            </a:r>
            <a:endParaRPr lang="en-GB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895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797" y="0"/>
            <a:ext cx="10229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0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2503"/>
            <a:ext cx="7846061" cy="6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mazonaws.com/cdn.freshdesk.com/data/helpdesk/attachments/production/36154992954/original/thSzrueFqT0J1jJiEBioQd_p6NFTRICXzQ.png?1680604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3" y="1"/>
            <a:ext cx="10242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7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4" y="0"/>
            <a:ext cx="10460707" cy="6712085"/>
          </a:xfrm>
        </p:spPr>
      </p:pic>
    </p:spTree>
    <p:extLst>
      <p:ext uri="{BB962C8B-B14F-4D97-AF65-F5344CB8AC3E}">
        <p14:creationId xmlns:p14="http://schemas.microsoft.com/office/powerpoint/2010/main" val="1231283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0"/>
            <a:ext cx="10198075" cy="6858000"/>
          </a:xfrm>
        </p:spPr>
      </p:pic>
    </p:spTree>
    <p:extLst>
      <p:ext uri="{BB962C8B-B14F-4D97-AF65-F5344CB8AC3E}">
        <p14:creationId xmlns:p14="http://schemas.microsoft.com/office/powerpoint/2010/main" val="326597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Questions and Answers</a:t>
            </a:r>
            <a:endParaRPr lang="en-GB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42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34065" y="4709339"/>
            <a:ext cx="8091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400" dirty="0"/>
              <a:t>Maciej Ciszewski </a:t>
            </a:r>
            <a:r>
              <a:rPr lang="en-IE" sz="2400"/>
              <a:t>– </a:t>
            </a:r>
            <a:r>
              <a:rPr lang="en-IE" sz="2400">
                <a:hlinkClick r:id="rId3"/>
              </a:rPr>
              <a:t>maciej.CISZEWSKI@ec.europa.eu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72656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400" dirty="0"/>
              <a:t>Update on </a:t>
            </a:r>
            <a:r>
              <a:rPr lang="en-IE" sz="4400" dirty="0" err="1"/>
              <a:t>AggregateEU</a:t>
            </a:r>
            <a:endParaRPr lang="en-IE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042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3935" y="1331788"/>
            <a:ext cx="7634175" cy="5266656"/>
          </a:xfrm>
        </p:spPr>
        <p:txBody>
          <a:bodyPr/>
          <a:lstStyle/>
          <a:p>
            <a:pPr marL="0" indent="0">
              <a:buNone/>
            </a:pPr>
            <a:r>
              <a:rPr lang="en-IE" sz="2600" dirty="0">
                <a:solidFill>
                  <a:srgbClr val="00B050"/>
                </a:solidFill>
              </a:rPr>
              <a:t>Ongoing</a:t>
            </a:r>
            <a:r>
              <a:rPr lang="en-IE" sz="2600" dirty="0"/>
              <a:t> </a:t>
            </a:r>
          </a:p>
          <a:p>
            <a:pPr marL="357188" indent="-357188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2200" dirty="0"/>
              <a:t>Registrations to PRISMA Platform </a:t>
            </a:r>
          </a:p>
          <a:p>
            <a:pPr marL="357188" indent="-357188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2200" dirty="0"/>
              <a:t>Subscriptions to </a:t>
            </a:r>
            <a:r>
              <a:rPr lang="en-IE" sz="2200" dirty="0" err="1"/>
              <a:t>AggregateEU</a:t>
            </a:r>
            <a:endParaRPr lang="en-IE" sz="2200" dirty="0">
              <a:solidFill>
                <a:srgbClr val="00B050"/>
              </a:solidFill>
            </a:endParaRP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IE" sz="1600" dirty="0"/>
              <a:t>indicate if buyer/seller. You can subscribe as both but not in one tender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IE" sz="1600" dirty="0"/>
              <a:t>intended location where to sell/buy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IE" sz="1600" dirty="0"/>
              <a:t>indicate financial instruments available to counterparties (if any)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IE" sz="1600" dirty="0"/>
              <a:t>declaration on honour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IE" sz="1600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IE" sz="2200" dirty="0"/>
              <a:t>Call for interest as “Agent on Behalf” and “Central Buyer”</a:t>
            </a:r>
          </a:p>
          <a:p>
            <a:pPr marL="0" indent="0">
              <a:buNone/>
            </a:pPr>
            <a:r>
              <a:rPr lang="en-IE" sz="2600" dirty="0">
                <a:solidFill>
                  <a:schemeClr val="accent4"/>
                </a:solidFill>
              </a:rPr>
              <a:t>Upcoming</a:t>
            </a:r>
            <a:r>
              <a:rPr lang="en-IE" sz="2600" dirty="0">
                <a:solidFill>
                  <a:srgbClr val="00B050"/>
                </a:solidFill>
              </a:rPr>
              <a:t>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IE" sz="2200" dirty="0"/>
              <a:t>25 April: 1</a:t>
            </a:r>
            <a:r>
              <a:rPr lang="en-IE" sz="2200" baseline="30000" dirty="0"/>
              <a:t>st</a:t>
            </a:r>
            <a:r>
              <a:rPr lang="en-IE" sz="2200" dirty="0"/>
              <a:t> demand aggregation round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IE" sz="2200" dirty="0"/>
              <a:t>May: 1</a:t>
            </a:r>
            <a:r>
              <a:rPr lang="en-IE" sz="2200" baseline="30000" dirty="0"/>
              <a:t>st</a:t>
            </a:r>
            <a:r>
              <a:rPr lang="en-IE" sz="2200" dirty="0"/>
              <a:t> tender completed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en-IE" sz="2200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362" y="209128"/>
            <a:ext cx="10515600" cy="782357"/>
          </a:xfrm>
        </p:spPr>
        <p:txBody>
          <a:bodyPr/>
          <a:lstStyle/>
          <a:p>
            <a:r>
              <a:rPr lang="en-IE" dirty="0"/>
              <a:t>Update on </a:t>
            </a:r>
            <a:r>
              <a:rPr lang="en-IE" dirty="0" err="1"/>
              <a:t>AggregateEU</a:t>
            </a:r>
            <a:r>
              <a:rPr lang="en-IE" dirty="0"/>
              <a:t>: Timing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44232" y="1927122"/>
            <a:ext cx="3325304" cy="4237933"/>
            <a:chOff x="8012305" y="1484188"/>
            <a:chExt cx="3857231" cy="46808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012305" y="6090670"/>
              <a:ext cx="3857231" cy="7438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12305" y="1842670"/>
              <a:ext cx="0" cy="4248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193531" y="148418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tx2"/>
                  </a:solidFill>
                </a:rPr>
                <a:t>Feb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4476" y="148418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tx2"/>
                  </a:solidFill>
                </a:rPr>
                <a:t>Mar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68542" y="148418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tx2"/>
                  </a:solidFill>
                </a:rPr>
                <a:t>Apr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97316" y="148418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tx2"/>
                  </a:solidFill>
                </a:rPr>
                <a:t>May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938846" y="1842670"/>
              <a:ext cx="0" cy="4248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869402" y="1842670"/>
              <a:ext cx="0" cy="4248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804798" y="1842670"/>
              <a:ext cx="0" cy="4248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733805" y="1842670"/>
              <a:ext cx="0" cy="4248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iamond 18"/>
            <p:cNvSpPr/>
            <p:nvPr/>
          </p:nvSpPr>
          <p:spPr>
            <a:xfrm>
              <a:off x="9304870" y="1992293"/>
              <a:ext cx="207034" cy="207034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60027" y="1880366"/>
              <a:ext cx="122918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100" dirty="0">
                  <a:solidFill>
                    <a:schemeClr val="tx2"/>
                  </a:solidFill>
                </a:rPr>
                <a:t>Registration fit for AggregateEU</a:t>
              </a:r>
              <a:endParaRPr lang="en-GB" sz="1100" dirty="0">
                <a:solidFill>
                  <a:schemeClr val="tx2"/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9757167" y="2835255"/>
              <a:ext cx="207034" cy="207034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93405" y="2723328"/>
              <a:ext cx="155157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100" dirty="0">
                  <a:solidFill>
                    <a:schemeClr val="tx2"/>
                  </a:solidFill>
                </a:rPr>
                <a:t>Subscription to Aggregate EU open</a:t>
              </a:r>
              <a:endParaRPr lang="en-GB" sz="1100" dirty="0">
                <a:solidFill>
                  <a:schemeClr val="tx2"/>
                </a:solidFill>
              </a:endParaRPr>
            </a:p>
          </p:txBody>
        </p:sp>
        <p:sp>
          <p:nvSpPr>
            <p:cNvPr id="23" name="Diamond 22"/>
            <p:cNvSpPr/>
            <p:nvPr/>
          </p:nvSpPr>
          <p:spPr>
            <a:xfrm>
              <a:off x="10632511" y="3677953"/>
              <a:ext cx="207034" cy="207034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47615" y="3566026"/>
              <a:ext cx="167270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100" dirty="0">
                  <a:solidFill>
                    <a:schemeClr val="tx2"/>
                  </a:solidFill>
                </a:rPr>
                <a:t>Start demand aggregation</a:t>
              </a:r>
              <a:endParaRPr lang="en-GB" sz="1100" dirty="0">
                <a:solidFill>
                  <a:schemeClr val="tx2"/>
                </a:solidFill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11107583" y="4442043"/>
              <a:ext cx="207034" cy="207034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64201" y="4413639"/>
              <a:ext cx="113119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IE" sz="1100" dirty="0">
                  <a:solidFill>
                    <a:schemeClr val="tx2"/>
                  </a:solidFill>
                </a:rPr>
                <a:t>Launch Tender</a:t>
              </a:r>
              <a:endParaRPr lang="en-GB" sz="1100" dirty="0">
                <a:solidFill>
                  <a:schemeClr val="tx2"/>
                </a:solidFill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11298928" y="5326726"/>
              <a:ext cx="207034" cy="207034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26901" y="5217833"/>
              <a:ext cx="107061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IE" sz="1100" dirty="0">
                  <a:solidFill>
                    <a:schemeClr val="tx2"/>
                  </a:solidFill>
                </a:rPr>
                <a:t>Matching completed</a:t>
              </a:r>
              <a:endParaRPr lang="en-GB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Content Placeholder 1"/>
          <p:cNvSpPr txBox="1">
            <a:spLocks/>
          </p:cNvSpPr>
          <p:nvPr/>
        </p:nvSpPr>
        <p:spPr>
          <a:xfrm>
            <a:off x="843935" y="4749175"/>
            <a:ext cx="5843504" cy="167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14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for each tender</a:t>
            </a: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2" y="1841807"/>
            <a:ext cx="10839451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Available products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45" y="1605428"/>
            <a:ext cx="1980693" cy="70913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H="1">
            <a:off x="7486650" y="2201047"/>
            <a:ext cx="0" cy="241500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48060" y="2293879"/>
            <a:ext cx="40988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600" dirty="0"/>
              <a:t>LNG delivery in two areas – North-West and South-East (idem ACER)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600" dirty="0"/>
              <a:t>Can go to any terminal in the areas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600" dirty="0"/>
              <a:t>Useful link: </a:t>
            </a:r>
            <a:r>
              <a:rPr lang="en-US" sz="1600" dirty="0">
                <a:hlinkClick r:id="rId3"/>
              </a:rPr>
              <a:t>What is LNG? : </a:t>
            </a:r>
            <a:r>
              <a:rPr lang="en-US" sz="1600" dirty="0" err="1">
                <a:hlinkClick r:id="rId3"/>
              </a:rPr>
              <a:t>AggregateEU</a:t>
            </a:r>
            <a:r>
              <a:rPr lang="en-US" sz="1600" dirty="0">
                <a:hlinkClick r:id="rId3"/>
              </a:rPr>
              <a:t> (</a:t>
            </a:r>
            <a:r>
              <a:rPr lang="en-US" sz="1600" dirty="0" err="1">
                <a:hlinkClick r:id="rId3"/>
              </a:rPr>
              <a:t>prisma-capacity.eu</a:t>
            </a:r>
            <a:r>
              <a:rPr lang="en-US" sz="1600" dirty="0">
                <a:hlinkClick r:id="rId3"/>
              </a:rPr>
              <a:t>)</a:t>
            </a: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678379" y="2293879"/>
            <a:ext cx="4098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Delivery on national markets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26 national balancing points (</a:t>
            </a:r>
            <a:r>
              <a:rPr lang="en-IE" sz="1600" dirty="0" err="1"/>
              <a:t>NBPs</a:t>
            </a:r>
            <a:r>
              <a:rPr lang="en-IE" sz="1600" dirty="0"/>
              <a:t>) are covered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Useful link: </a:t>
            </a:r>
            <a:r>
              <a:rPr lang="en-US" sz="1600" dirty="0">
                <a:hlinkClick r:id="rId4"/>
              </a:rPr>
              <a:t>What is </a:t>
            </a:r>
            <a:r>
              <a:rPr lang="en-US" sz="1600" dirty="0" err="1">
                <a:hlinkClick r:id="rId4"/>
              </a:rPr>
              <a:t>NBP</a:t>
            </a:r>
            <a:r>
              <a:rPr lang="en-US" sz="1600" dirty="0">
                <a:hlinkClick r:id="rId4"/>
              </a:rPr>
              <a:t>? : </a:t>
            </a:r>
            <a:r>
              <a:rPr lang="en-US" sz="1600" dirty="0" err="1">
                <a:hlinkClick r:id="rId4"/>
              </a:rPr>
              <a:t>AggregateEU</a:t>
            </a:r>
            <a:r>
              <a:rPr lang="en-US" sz="1600" dirty="0">
                <a:hlinkClick r:id="rId4"/>
              </a:rPr>
              <a:t> (</a:t>
            </a:r>
            <a:r>
              <a:rPr lang="en-US" sz="1600" dirty="0" err="1">
                <a:hlinkClick r:id="rId4"/>
              </a:rPr>
              <a:t>prisma-capacity.eu</a:t>
            </a:r>
            <a:r>
              <a:rPr lang="en-US" sz="1600" dirty="0">
                <a:hlinkClick r:id="rId4"/>
              </a:rPr>
              <a:t>)</a:t>
            </a:r>
            <a:endParaRPr lang="en-IE" sz="1600" dirty="0">
              <a:solidFill>
                <a:schemeClr val="tx2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417" y="1626997"/>
            <a:ext cx="1011311" cy="548770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985830" y="4907756"/>
            <a:ext cx="2160000" cy="121443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Duration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4871" y="4829110"/>
            <a:ext cx="66114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600" u="sng" dirty="0"/>
              <a:t>For both products, buyers can :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submit demand for a range of maximum 12 consecutive months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submit demand as of M+2 months (e.g. in May for July)</a:t>
            </a:r>
          </a:p>
          <a:p>
            <a:pPr marL="0" lvl="1">
              <a:spcAft>
                <a:spcPts val="600"/>
              </a:spcAft>
            </a:pPr>
            <a:r>
              <a:rPr lang="en-US" sz="1600" dirty="0"/>
              <a:t>Multiple tendering rounds will be performed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85830" y="4007644"/>
            <a:ext cx="2160000" cy="52863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Minimum quantity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85830" y="2314566"/>
            <a:ext cx="2160000" cy="1364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2"/>
                </a:solidFill>
              </a:rPr>
              <a:t>Products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58566" y="4102685"/>
            <a:ext cx="4098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600" dirty="0"/>
              <a:t>300 </a:t>
            </a:r>
            <a:r>
              <a:rPr lang="en-IE" sz="1600" dirty="0" err="1"/>
              <a:t>GWh</a:t>
            </a:r>
            <a:r>
              <a:rPr lang="en-IE" sz="1600" dirty="0"/>
              <a:t> (1/3 of a cargo)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85660" y="4102685"/>
            <a:ext cx="4098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5 </a:t>
            </a:r>
            <a:r>
              <a:rPr lang="en-IE" sz="1600" dirty="0" err="1"/>
              <a:t>GWh</a:t>
            </a:r>
            <a:r>
              <a:rPr lang="en-IE" sz="1600" dirty="0"/>
              <a:t> / month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300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AggregateEU</a:t>
            </a:r>
            <a:r>
              <a:rPr lang="en-IE" dirty="0"/>
              <a:t> in practice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1352766"/>
            <a:ext cx="6111431" cy="533986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269" y="1352766"/>
            <a:ext cx="6111431" cy="53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400" dirty="0"/>
              <a:t>Models for company cooperation</a:t>
            </a:r>
          </a:p>
        </p:txBody>
      </p:sp>
    </p:spTree>
    <p:extLst>
      <p:ext uri="{BB962C8B-B14F-4D97-AF65-F5344CB8AC3E}">
        <p14:creationId xmlns:p14="http://schemas.microsoft.com/office/powerpoint/2010/main" val="279609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0536-D021-9D54-D67B-0D9C9108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Company cooperation: key elements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70722" y="1929513"/>
            <a:ext cx="10861622" cy="648000"/>
            <a:chOff x="970722" y="1929513"/>
            <a:chExt cx="10861622" cy="648000"/>
          </a:xfrm>
        </p:grpSpPr>
        <p:sp>
          <p:nvSpPr>
            <p:cNvPr id="5" name="Rounded Rectangle 4"/>
            <p:cNvSpPr/>
            <p:nvPr/>
          </p:nvSpPr>
          <p:spPr>
            <a:xfrm>
              <a:off x="970722" y="1929513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Added value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2916" y="1929513"/>
              <a:ext cx="8429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dirty="0"/>
                <a:t>Facilitate access to </a:t>
              </a:r>
              <a:r>
                <a:rPr lang="en-IE" dirty="0" err="1"/>
                <a:t>AggregateEU</a:t>
              </a:r>
              <a:r>
                <a:rPr lang="en-IE" dirty="0"/>
                <a:t> for companies below the minimum demand, with limited expertise or credit worthiness.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0722" y="3352301"/>
            <a:ext cx="10316403" cy="652585"/>
            <a:chOff x="970722" y="2899103"/>
            <a:chExt cx="10316403" cy="6525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CA063B-CD52-EC05-6375-921D363D81B2}"/>
                </a:ext>
              </a:extLst>
            </p:cNvPr>
            <p:cNvSpPr txBox="1"/>
            <p:nvPr/>
          </p:nvSpPr>
          <p:spPr>
            <a:xfrm>
              <a:off x="3402916" y="2899103"/>
              <a:ext cx="78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dirty="0"/>
                <a:t>Voluntary and temporary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dirty="0"/>
                <a:t>Non-exclusive (other forms of cooperation can be discussed)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0722" y="2903688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Principles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0722" y="4642009"/>
            <a:ext cx="6406359" cy="648000"/>
            <a:chOff x="970722" y="4399117"/>
            <a:chExt cx="6406359" cy="648000"/>
          </a:xfrm>
        </p:grpSpPr>
        <p:sp>
          <p:nvSpPr>
            <p:cNvPr id="3" name="Rectangle 2"/>
            <p:cNvSpPr/>
            <p:nvPr/>
          </p:nvSpPr>
          <p:spPr>
            <a:xfrm>
              <a:off x="3402916" y="4525205"/>
              <a:ext cx="3974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dirty="0"/>
                <a:t>Compliance with competition rules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0722" y="4399117"/>
              <a:ext cx="2160000" cy="648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chemeClr val="tx2"/>
                  </a:solidFill>
                </a:rPr>
                <a:t>Condition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9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23BE635480C46AD85D237B64A4CF6" ma:contentTypeVersion="6" ma:contentTypeDescription="Create a new document." ma:contentTypeScope="" ma:versionID="aea63d1709d98cf12911009605ecde56">
  <xsd:schema xmlns:xsd="http://www.w3.org/2001/XMLSchema" xmlns:xs="http://www.w3.org/2001/XMLSchema" xmlns:p="http://schemas.microsoft.com/office/2006/metadata/properties" xmlns:ns2="b89908e9-07b5-410c-82c9-1936582e1bab" xmlns:ns3="8d82ef2e-2665-4d75-ad12-ca052c5613cd" targetNamespace="http://schemas.microsoft.com/office/2006/metadata/properties" ma:root="true" ma:fieldsID="8079de1949d484e15dd663d25f9c3eb5" ns2:_="" ns3:_="">
    <xsd:import namespace="b89908e9-07b5-410c-82c9-1936582e1bab"/>
    <xsd:import namespace="8d82ef2e-2665-4d75-ad12-ca052c561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908e9-07b5-410c-82c9-1936582e1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2ef2e-2665-4d75-ad12-ca052c561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http://schemas.microsoft.com/office/2006/metadata/properties"/>
    <ds:schemaRef ds:uri="http://purl.org/dc/elements/1.1/"/>
    <ds:schemaRef ds:uri="b89908e9-07b5-410c-82c9-1936582e1ba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d82ef2e-2665-4d75-ad12-ca052c5613c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0721E4-96F7-4FE6-9A8C-1EFAE3B04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908e9-07b5-410c-82c9-1936582e1bab"/>
    <ds:schemaRef ds:uri="8d82ef2e-2665-4d75-ad12-ca052c561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5448</TotalTime>
  <Words>1115</Words>
  <Application>Microsoft Office PowerPoint</Application>
  <PresentationFormat>Širokoúhlá obrazovka</PresentationFormat>
  <Paragraphs>195</Paragraphs>
  <Slides>26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Roboto Light</vt:lpstr>
      <vt:lpstr>Wingdings</vt:lpstr>
      <vt:lpstr>Office Theme</vt:lpstr>
      <vt:lpstr>EU Energy Platform: Presentation of AggregateEU</vt:lpstr>
      <vt:lpstr>Agenda</vt:lpstr>
      <vt:lpstr>Update on AggregateEU</vt:lpstr>
      <vt:lpstr>Update on AggregateEU: Timing </vt:lpstr>
      <vt:lpstr>Process for each tender</vt:lpstr>
      <vt:lpstr>Available products </vt:lpstr>
      <vt:lpstr>AggregateEU in practice</vt:lpstr>
      <vt:lpstr>Models for company cooperation</vt:lpstr>
      <vt:lpstr>Company cooperation: key elements</vt:lpstr>
      <vt:lpstr>Company cooperation: two models</vt:lpstr>
      <vt:lpstr>  Benefiting from Central Buyer or Agent on Behalf services</vt:lpstr>
      <vt:lpstr>Financial aspects</vt:lpstr>
      <vt:lpstr>Financial aspects</vt:lpstr>
      <vt:lpstr>Financial aspects in practice</vt:lpstr>
      <vt:lpstr>Example: potential support from EBRD</vt:lpstr>
      <vt:lpstr>Contracting and transparency</vt:lpstr>
      <vt:lpstr>Contracting and Transparency</vt:lpstr>
      <vt:lpstr>Useful links</vt:lpstr>
      <vt:lpstr>Screenshots of AggregateEU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Questions and Answers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Lenka Kovacovska</cp:lastModifiedBy>
  <cp:revision>452</cp:revision>
  <dcterms:created xsi:type="dcterms:W3CDTF">2019-08-09T12:06:42Z</dcterms:created>
  <dcterms:modified xsi:type="dcterms:W3CDTF">2023-04-19T15:05:02Z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0x010100DDE23BE635480C46AD85D237B64A4CF6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2023-01-17T09:15:43Z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5c653394-c56c-40ed-b563-9d26d4df27e7</vt:lpwstr>
  </property>
  <property fmtid="{D5CDD505-2E9C-101B-9397-08002B2CF9AE}" pid="9" name="MSIP_Label_6bd9ddd1-4d20-43f6-abfa-fc3c07406f94_ContentBits">
    <vt:lpwstr>0</vt:lpwstr>
  </property>
</Properties>
</file>